
<file path=[Content_Types].xml><?xml version="1.0" encoding="utf-8"?>
<Types xmlns="http://schemas.openxmlformats.org/package/2006/content-types">
  <Default Extension="rels" ContentType="application/vnd.openxmlformats-package.relationships+xml"/>
  <Override PartName="/ppt/slideLayouts/slideLayout1.xml" ContentType="application/vnd.openxmlformats-officedocument.presentationml.slideLayout+xml"/>
  <Default Extension="png" ContentType="image/png"/>
  <Default Extension="jpeg" ContentType="image/jpeg"/>
  <Default Extension="xml" ContentType="application/xml"/>
  <Override PartName="/ppt/slides/slide9.xml" ContentType="application/vnd.openxmlformats-officedocument.presentationml.slide+xml"/>
  <Override PartName="/ppt/slides/slide11.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s/slide5.xml" ContentType="application/vnd.openxmlformats-officedocument.presentationml.slide+xml"/>
  <Override PartName="/ppt/slideLayouts/slideLayout12.xml" ContentType="application/vnd.openxmlformats-officedocument.presentationml.slideLayout+xml"/>
  <Override PartName="/ppt/slides/slide16.xml" ContentType="application/vnd.openxmlformats-officedocument.presentationml.slide+xml"/>
  <Override PartName="/ppt/theme/theme2.xml" ContentType="application/vnd.openxmlformats-officedocument.them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ppt/slides/slide1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Override PartName="/ppt/slideLayouts/slideLayout2.xml" ContentType="application/vnd.openxmlformats-officedocument.presentationml.slideLayout+xml"/>
  <Override PartName="/ppt/slides/slide1.xml" ContentType="application/vnd.openxmlformats-officedocument.presentationml.slide+xml"/>
  <Override PartName="/ppt/slides/slide12.xml" ContentType="application/vnd.openxmlformats-officedocument.presentationml.slide+xml"/>
  <Default Extension="bin" ContentType="application/vnd.openxmlformats-officedocument.presentationml.printerSettings"/>
  <Override PartName="/ppt/slideLayouts/slideLayout17.xml" ContentType="application/vnd.openxmlformats-officedocument.presentationml.slideLayout+xml"/>
  <Default Extension="tiff" ContentType="image/tiff"/>
  <Override PartName="/ppt/slides/slide10.xml" ContentType="application/vnd.openxmlformats-officedocument.presentationml.slide+xml"/>
  <Override PartName="/ppt/viewProps.xml" ContentType="application/vnd.openxmlformats-officedocument.presentationml.viewProps+xml"/>
  <Override PartName="/ppt/slides/slide8.xml" ContentType="application/vnd.openxmlformats-officedocument.presentationml.slide+xml"/>
  <Override PartName="/ppt/presentation.xml" ContentType="application/vnd.openxmlformats-officedocument.presentationml.presentation.main+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s/slide6.xml" ContentType="application/vnd.openxmlformats-officedocument.presentationml.slide+xml"/>
  <Override PartName="/ppt/slideLayouts/slideLayout13.xml" ContentType="application/vnd.openxmlformats-officedocument.presentationml.slideLayout+xml"/>
  <Override PartName="/ppt/slides/slide17.xml" ContentType="application/vnd.openxmlformats-officedocument.presentationml.slide+xml"/>
  <Override PartName="/ppt/notesMasters/notesMaster1.xml" ContentType="application/vnd.openxmlformats-officedocument.presentationml.notesMaster+xml"/>
  <Override PartName="/ppt/slideLayouts/slideLayout5.xml" ContentType="application/vnd.openxmlformats-officedocument.presentationml.slideLayout+xml"/>
  <Override PartName="/ppt/slides/slide4.xml" ContentType="application/vnd.openxmlformats-officedocument.presentationml.slide+xml"/>
  <Override PartName="/ppt/slideLayouts/slideLayout11.xml" ContentType="application/vnd.openxmlformats-officedocument.presentationml.slideLayout+xml"/>
  <Override PartName="/ppt/slides/slide15.xml" ContentType="application/vnd.openxmlformats-officedocument.presentationml.slide+xml"/>
  <Override PartName="/ppt/theme/theme1.xml" ContentType="application/vnd.openxmlformats-officedocument.theme+xml"/>
  <Override PartName="/ppt/presProps.xml" ContentType="application/vnd.openxmlformats-officedocument.presentationml.presProps+xml"/>
  <Override PartName="/ppt/slideLayouts/slideLayout3.xml" ContentType="application/vnd.openxmlformats-officedocument.presentationml.slideLayout+xml"/>
  <Override PartName="/ppt/slides/slide2.xml" ContentType="application/vnd.openxmlformats-officedocument.presentationml.slide+xml"/>
  <Override PartName="/ppt/slides/slide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autoCompressPictures="0">
  <p:sldMasterIdLst>
    <p:sldMasterId id="2147483648" r:id="rId1"/>
  </p:sldMasterIdLst>
  <p:notesMasterIdLst>
    <p:notesMasterId r:id="rId19"/>
  </p:notesMasterIdLst>
  <p:sldIdLst>
    <p:sldId id="256" r:id="rId2"/>
    <p:sldId id="257" r:id="rId3"/>
    <p:sldId id="258" r:id="rId4"/>
    <p:sldId id="259" r:id="rId5"/>
    <p:sldId id="260" r:id="rId6"/>
    <p:sldId id="273" r:id="rId7"/>
    <p:sldId id="263" r:id="rId8"/>
    <p:sldId id="264" r:id="rId9"/>
    <p:sldId id="265" r:id="rId10"/>
    <p:sldId id="266" r:id="rId11"/>
    <p:sldId id="261" r:id="rId12"/>
    <p:sldId id="267" r:id="rId13"/>
    <p:sldId id="268" r:id="rId14"/>
    <p:sldId id="272" r:id="rId15"/>
    <p:sldId id="269" r:id="rId16"/>
    <p:sldId id="271"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p="http://schemas.openxmlformats.org/presentationml/2006/main" xmlns:r="http://schemas.openxmlformats.org/officeDocument/2006/relationships" xmlns:a="http://schemas.openxmlformats.org/drawingml/2006/main" xmlns=""/>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32767"/>
    </p:ext>
    <p:ext uri="{FD5EFAAD-0ECE-453E-9831-46B23BE46B34}">
      <p15:chartTrackingRefBased xmlns:p15="http://schemas.microsoft.com/office/powerpoint/2012/main" xmlns:p="http://schemas.openxmlformats.org/presentationml/2006/main" xmlns:r="http://schemas.openxmlformats.org/officeDocument/2006/relationships" xmlns:a="http://schemas.openxmlformats.org/drawingml/2006/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horzBarState="maximized">
    <p:restoredLeft sz="19770"/>
    <p:restoredTop sz="95890"/>
  </p:normalViewPr>
  <p:slideViewPr>
    <p:cSldViewPr snapToGrid="0" snapToObjects="1">
      <p:cViewPr varScale="1">
        <p:scale>
          <a:sx n="93" d="100"/>
          <a:sy n="93" d="100"/>
        </p:scale>
        <p:origin x="-136" y="-57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182A9-1B0C-9647-B98F-2C6E78C5F365}" type="datetimeFigureOut">
              <a:rPr lang="en-US" smtClean="0"/>
              <a:pPr/>
              <a:t>2/21/20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4D477-81BA-334A-B95E-AB019C7542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5786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pPr/>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pPr/>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pPr/>
              <a:t>2/21/20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pPr/>
              <a:t>2/21/20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2/21/20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pPr/>
              <a:t>2/21/20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hyperlink" Target="https://earthdata.nasa.gov/esdis/eso/standards-and-references/geotif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hyperlink" Target="http://www.statssa.gov.za/?page_id=993&amp;id=city-of-johannesburg-municipal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ataforgood.fb.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ataforgood.fb.com/docs/methodology-high-resolution-population-density-maps-demographic-estimat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64E459B-CD32-D04F-AE10-83A8A0F9F304}"/>
              </a:ext>
            </a:extLst>
          </p:cNvPr>
          <p:cNvSpPr>
            <a:spLocks noGrp="1"/>
          </p:cNvSpPr>
          <p:nvPr>
            <p:ph type="ctrTitle"/>
          </p:nvPr>
        </p:nvSpPr>
        <p:spPr/>
        <p:txBody>
          <a:bodyPr/>
          <a:lstStyle/>
          <a:p>
            <a:r>
              <a:rPr lang="en-US" sz="4400" dirty="0"/>
              <a:t>Identifying Slum Areas in Johannesburg, South Africa</a:t>
            </a:r>
            <a:br>
              <a:rPr lang="en-US" sz="4400" dirty="0"/>
            </a:br>
            <a:r>
              <a:rPr lang="en-US" sz="4400" dirty="0"/>
              <a:t/>
            </a:r>
            <a:br>
              <a:rPr lang="en-US" sz="4400" dirty="0"/>
            </a:br>
            <a:endParaRPr lang="en-US" sz="4400" dirty="0"/>
          </a:p>
        </p:txBody>
      </p:sp>
      <p:sp>
        <p:nvSpPr>
          <p:cNvPr id="3" name="Subtitl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7A6C333-19CA-1548-BA0A-CE937F7E2996}"/>
              </a:ext>
            </a:extLst>
          </p:cNvPr>
          <p:cNvSpPr>
            <a:spLocks noGrp="1"/>
          </p:cNvSpPr>
          <p:nvPr>
            <p:ph type="subTitle" idx="1"/>
          </p:nvPr>
        </p:nvSpPr>
        <p:spPr/>
        <p:txBody>
          <a:bodyPr>
            <a:normAutofit/>
          </a:bodyPr>
          <a:lstStyle/>
          <a:p>
            <a:r>
              <a:rPr lang="en-US" dirty="0">
                <a:solidFill>
                  <a:schemeClr val="tx1"/>
                </a:solidFill>
              </a:rPr>
              <a:t>Michael Ono, Neil Hamlett, Dylan Blough</a:t>
            </a:r>
          </a:p>
          <a:p>
            <a:r>
              <a:rPr lang="en-US" dirty="0">
                <a:solidFill>
                  <a:schemeClr val="tx1"/>
                </a:solidFill>
              </a:rPr>
              <a:t>GA DSI DC-10</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42091741"/>
      </p:ext>
    </p:extLst>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6D21E4B-4871-ED4A-9175-4EB9262562BA}"/>
              </a:ext>
            </a:extLst>
          </p:cNvPr>
          <p:cNvPicPr>
            <a:picLocks noChangeAspect="1"/>
          </p:cNvPicPr>
          <p:nvPr/>
        </p:nvPicPr>
        <p:blipFill>
          <a:blip r:embed="rId2"/>
          <a:stretch>
            <a:fillRect/>
          </a:stretch>
        </p:blipFill>
        <p:spPr>
          <a:xfrm>
            <a:off x="3932795" y="1354966"/>
            <a:ext cx="8113580" cy="4148068"/>
          </a:xfrm>
          <a:prstGeom prst="rect">
            <a:avLst/>
          </a:prstGeom>
        </p:spPr>
      </p:pic>
      <p:sp>
        <p:nvSpPr>
          <p:cNvPr id="5" name="TextBox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96E11C68-6C10-BC40-98BF-F63D79ACC263}"/>
              </a:ext>
            </a:extLst>
          </p:cNvPr>
          <p:cNvSpPr txBox="1"/>
          <p:nvPr/>
        </p:nvSpPr>
        <p:spPr>
          <a:xfrm>
            <a:off x="145625" y="1354966"/>
            <a:ext cx="3679902" cy="3693319"/>
          </a:xfrm>
          <a:prstGeom prst="rect">
            <a:avLst/>
          </a:prstGeom>
          <a:noFill/>
        </p:spPr>
        <p:txBody>
          <a:bodyPr wrap="square" rtlCol="0">
            <a:spAutoFit/>
          </a:bodyPr>
          <a:lstStyle/>
          <a:p>
            <a:r>
              <a:rPr lang="en-US" dirty="0"/>
              <a:t>Since Google Earth’s imagery is  not geo-referenced, we added a limited number of geo-referenced labels (right) then used QGIS to attribute </a:t>
            </a:r>
            <a:r>
              <a:rPr lang="el-GR" dirty="0"/>
              <a:t>(𝘓, λ) </a:t>
            </a:r>
            <a:r>
              <a:rPr lang="en-US" dirty="0"/>
              <a:t>associations to our labels. </a:t>
            </a:r>
          </a:p>
          <a:p>
            <a:endParaRPr lang="en-US" dirty="0">
              <a:hlinkClick r:id="rId3"/>
            </a:endParaRPr>
          </a:p>
          <a:p>
            <a:r>
              <a:rPr lang="en-US" dirty="0"/>
              <a:t>Final product: GeoTiff image with an estimated pixel resolution in the range of five to ten meters.</a:t>
            </a:r>
          </a:p>
          <a:p>
            <a:endParaRPr lang="en-US" dirty="0"/>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67833754"/>
      </p:ext>
    </p:extLst>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90D81FD4-6ED7-FB4C-AAD2-CB9095FE8A22}"/>
              </a:ext>
            </a:extLst>
          </p:cNvPr>
          <p:cNvSpPr txBox="1"/>
          <p:nvPr/>
        </p:nvSpPr>
        <p:spPr>
          <a:xfrm>
            <a:off x="3668752" y="1466757"/>
            <a:ext cx="8229102" cy="4554902"/>
          </a:xfrm>
          <a:prstGeom prst="rect">
            <a:avLst/>
          </a:prstGeom>
          <a:solidFill>
            <a:schemeClr val="tx2"/>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A1E1E5C-915A-D144-9209-BDEBE6E87BEA}"/>
              </a:ext>
            </a:extLst>
          </p:cNvPr>
          <p:cNvPicPr>
            <a:picLocks noChangeAspect="1"/>
          </p:cNvPicPr>
          <p:nvPr/>
        </p:nvPicPr>
        <p:blipFill>
          <a:blip r:embed="rId2"/>
          <a:stretch>
            <a:fillRect/>
          </a:stretch>
        </p:blipFill>
        <p:spPr>
          <a:xfrm>
            <a:off x="3677270" y="1630224"/>
            <a:ext cx="8220582" cy="4279922"/>
          </a:xfrm>
          <a:prstGeom prst="rect">
            <a:avLst/>
          </a:prstGeom>
        </p:spPr>
      </p:pic>
      <p:sp>
        <p:nvSpPr>
          <p:cNvPr id="7" name="TextBox 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B6F0F26-BE5E-E24C-B73A-2EEC7AA2410B}"/>
              </a:ext>
            </a:extLst>
          </p:cNvPr>
          <p:cNvSpPr txBox="1"/>
          <p:nvPr/>
        </p:nvSpPr>
        <p:spPr>
          <a:xfrm>
            <a:off x="100362" y="2867045"/>
            <a:ext cx="376911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Blue box: windowing, </a:t>
            </a:r>
            <a:br>
              <a:rPr lang="en-US" dirty="0"/>
            </a:br>
            <a:r>
              <a:rPr lang="en-US" dirty="0"/>
              <a:t>&lt; 65,000 measurements</a:t>
            </a:r>
          </a:p>
          <a:p>
            <a:pPr marL="285750" indent="-285750">
              <a:buFont typeface="Arial" panose="020B0604020202020204" pitchFamily="34" charset="0"/>
              <a:buChar char="•"/>
            </a:pPr>
            <a:r>
              <a:rPr lang="en-US" dirty="0"/>
              <a:t>Red pixels: estimates in regions on interest,  &gt; 94,000 measurements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69519059"/>
      </p:ext>
    </p:extLst>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D442EE3-3749-7542-86AF-CB1839B14C1D}"/>
              </a:ext>
            </a:extLst>
          </p:cNvPr>
          <p:cNvSpPr>
            <a:spLocks noGrp="1"/>
          </p:cNvSpPr>
          <p:nvPr>
            <p:ph type="title"/>
          </p:nvPr>
        </p:nvSpPr>
        <p:spPr/>
        <p:txBody>
          <a:bodyPr/>
          <a:lstStyle/>
          <a:p>
            <a:r>
              <a:rPr lang="en-US" dirty="0"/>
              <a:t>Modeling the Data</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016F454-19AA-6F4A-99F5-AE1A93985D9C}"/>
              </a:ext>
            </a:extLst>
          </p:cNvPr>
          <p:cNvSpPr>
            <a:spLocks noGrp="1"/>
          </p:cNvSpPr>
          <p:nvPr>
            <p:ph idx="1"/>
          </p:nvPr>
        </p:nvSpPr>
        <p:spPr/>
        <p:txBody>
          <a:bodyPr/>
          <a:lstStyle/>
          <a:p>
            <a:r>
              <a:rPr lang="en-US" dirty="0" smtClean="0"/>
              <a:t>An </a:t>
            </a:r>
            <a:r>
              <a:rPr lang="en-US" dirty="0"/>
              <a:t>unsupervised learning approach gives insight into the features that discriminate between the two as we seek to compare population clusters in our “ambient” data against “official” measurements</a:t>
            </a:r>
          </a:p>
          <a:p>
            <a:r>
              <a:rPr lang="en-US" dirty="0"/>
              <a:t>Explanatory variables:</a:t>
            </a:r>
          </a:p>
          <a:p>
            <a:pPr lvl="1"/>
            <a:r>
              <a:rPr lang="en-US" dirty="0"/>
              <a:t>Features from our Facebook population-density estimates including both geographic (𝘓, </a:t>
            </a:r>
            <a:r>
              <a:rPr lang="el-GR" dirty="0"/>
              <a:t>λ) </a:t>
            </a:r>
            <a:r>
              <a:rPr lang="en-US" dirty="0"/>
              <a:t>and the actual population estimates;</a:t>
            </a:r>
          </a:p>
          <a:p>
            <a:pPr lvl="1"/>
            <a:r>
              <a:rPr lang="en-US" dirty="0"/>
              <a:t>Features extracted from our overhead imagery to introduce spatial </a:t>
            </a:r>
            <a:r>
              <a:rPr lang="en-US" dirty="0" smtClean="0"/>
              <a:t>cohesion</a:t>
            </a:r>
          </a:p>
          <a:p>
            <a:r>
              <a:rPr lang="en-US" dirty="0" smtClean="0"/>
              <a:t>Possibly future extension to binary classification.</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5492320"/>
      </p:ext>
    </p:extLst>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14188E1-8F67-5A41-AACF-9D4D89F8D797}"/>
              </a:ext>
            </a:extLst>
          </p:cNvPr>
          <p:cNvSpPr>
            <a:spLocks noGrp="1"/>
          </p:cNvSpPr>
          <p:nvPr>
            <p:ph type="title"/>
          </p:nvPr>
        </p:nvSpPr>
        <p:spPr/>
        <p:txBody>
          <a:bodyPr/>
          <a:lstStyle/>
          <a:p>
            <a:r>
              <a:rPr lang="en-US" dirty="0"/>
              <a:t>Modeling the Data: Imagery Feature Extraction</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944F856-8D0B-104F-9DFC-51C7FEB28970}"/>
              </a:ext>
            </a:extLst>
          </p:cNvPr>
          <p:cNvSpPr>
            <a:spLocks noGrp="1"/>
          </p:cNvSpPr>
          <p:nvPr>
            <p:ph idx="1"/>
          </p:nvPr>
        </p:nvSpPr>
        <p:spPr>
          <a:xfrm>
            <a:off x="1103312" y="2052918"/>
            <a:ext cx="9100054" cy="4352364"/>
          </a:xfrm>
        </p:spPr>
        <p:txBody>
          <a:bodyPr>
            <a:normAutofit lnSpcReduction="10000"/>
          </a:bodyPr>
          <a:lstStyle/>
          <a:p>
            <a:r>
              <a:rPr lang="en-US" dirty="0"/>
              <a:t>Discrete Waveform Transformation: recursively partitions a data set a specified number of times. This partition is accomplished using </a:t>
            </a:r>
            <a:r>
              <a:rPr lang="en-US" i="1" dirty="0"/>
              <a:t>filters</a:t>
            </a:r>
            <a:r>
              <a:rPr lang="en-US" dirty="0"/>
              <a:t>, which orthogonalize the data at each stage resulting in a set of features that are uncorrelated.</a:t>
            </a:r>
          </a:p>
          <a:p>
            <a:r>
              <a:rPr lang="en-US" dirty="0"/>
              <a:t>The distinct Facebook population-density estimates at 30-meter resolution provide our principal explanatory variables. These contain geographic (𝘓, </a:t>
            </a:r>
            <a:r>
              <a:rPr lang="el-GR" dirty="0"/>
              <a:t>λ) </a:t>
            </a:r>
            <a:r>
              <a:rPr lang="en-US" dirty="0"/>
              <a:t>and point population-density estimates. We extend these with imagery-feature attributes. First, we compress our three-channel (Red, Blue Green) image into a single-channel gray-scale intensity array. We take a 128×128-pixel window centered on each Facebook population-density estimate.</a:t>
            </a:r>
          </a:p>
          <a:p>
            <a:r>
              <a:rPr lang="en-US" dirty="0"/>
              <a:t>The model described here is based on three levels. This produced an explanatory-variable matrix comprised of 1,603 features for each of ≲66,000 observations.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25921023"/>
      </p:ext>
    </p:extLst>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B3105605-576D-C641-9C9C-B9C601A99A3E}"/>
              </a:ext>
            </a:extLst>
          </p:cNvPr>
          <p:cNvSpPr>
            <a:spLocks noGrp="1"/>
          </p:cNvSpPr>
          <p:nvPr>
            <p:ph type="title"/>
          </p:nvPr>
        </p:nvSpPr>
        <p:spPr/>
        <p:txBody>
          <a:bodyPr/>
          <a:lstStyle/>
          <a:p>
            <a:r>
              <a:rPr lang="en-US" dirty="0"/>
              <a:t>K-Means Clustering</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78176E4-D9D8-6344-B74E-C79E007B2C18}"/>
              </a:ext>
            </a:extLst>
          </p:cNvPr>
          <p:cNvSpPr>
            <a:spLocks noGrp="1"/>
          </p:cNvSpPr>
          <p:nvPr>
            <p:ph idx="1"/>
          </p:nvPr>
        </p:nvSpPr>
        <p:spPr/>
        <p:txBody>
          <a:bodyPr/>
          <a:lstStyle/>
          <a:p>
            <a:r>
              <a:rPr lang="en-US" dirty="0"/>
              <a:t>Explanatory variables included the Facebook population-density estimates, the corresponding geographic (𝘓, </a:t>
            </a:r>
            <a:r>
              <a:rPr lang="el-GR" dirty="0"/>
              <a:t>λ) </a:t>
            </a:r>
            <a:r>
              <a:rPr lang="en-US" dirty="0"/>
              <a:t>for each, and all of the coefficients from a three-level DWT of a 128×128-pixel window centered on each.</a:t>
            </a:r>
          </a:p>
          <a:p>
            <a:r>
              <a:rPr lang="en-US" dirty="0"/>
              <a:t>Models were fit for variations on these characteristics, including DWT window size and DWT levels. Models were considered with the data scaled and non-scaled. Non-scaled data produced more-localized results, owing to the affects of strong (𝘓, </a:t>
            </a:r>
            <a:r>
              <a:rPr lang="el-GR" dirty="0"/>
              <a:t>λ).</a:t>
            </a:r>
            <a:endParaRPr lang="en-US" dirty="0"/>
          </a:p>
          <a:p>
            <a:r>
              <a:rPr lang="en-US" dirty="0"/>
              <a:t>Although we attempted Principal Component Analysis to reduce the number of features, it afforded no reduction in dimensionality.</a:t>
            </a:r>
            <a:endParaRPr lang="el-GR" dirty="0"/>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73496823"/>
      </p:ext>
    </p:extLst>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EA5D76D-F2DC-E946-8437-3A7D608729BE}"/>
              </a:ext>
            </a:extLst>
          </p:cNvPr>
          <p:cNvSpPr>
            <a:spLocks noGrp="1"/>
          </p:cNvSpPr>
          <p:nvPr>
            <p:ph type="title"/>
          </p:nvPr>
        </p:nvSpPr>
        <p:spPr/>
        <p:txBody>
          <a:bodyPr/>
          <a:lstStyle/>
          <a:p>
            <a:r>
              <a:rPr lang="en-US" dirty="0" err="1"/>
              <a:t>Kernal</a:t>
            </a:r>
            <a:r>
              <a:rPr lang="en-US" dirty="0"/>
              <a:t> Density Estimate </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8F2E724-2942-684D-A1AC-E7F961224F01}"/>
              </a:ext>
            </a:extLst>
          </p:cNvPr>
          <p:cNvSpPr>
            <a:spLocks noGrp="1"/>
          </p:cNvSpPr>
          <p:nvPr>
            <p:ph idx="1"/>
          </p:nvPr>
        </p:nvSpPr>
        <p:spPr>
          <a:xfrm>
            <a:off x="86261" y="1439600"/>
            <a:ext cx="3825083" cy="5284585"/>
          </a:xfrm>
        </p:spPr>
        <p:txBody>
          <a:bodyPr>
            <a:normAutofit/>
          </a:bodyPr>
          <a:lstStyle/>
          <a:p>
            <a:pPr>
              <a:buFont typeface="+mj-lt"/>
              <a:buAutoNum type="arabicPeriod"/>
            </a:pPr>
            <a:r>
              <a:rPr lang="en-US" sz="1400" dirty="0"/>
              <a:t>The cluster distributions are nonconvex and widely distributed, particularly expansive in the vertical dimension with multiple peaks. This means lots of cluster members are going to be widely separated, with dilutes silhouette scores.</a:t>
            </a:r>
          </a:p>
          <a:p>
            <a:pPr>
              <a:buFont typeface="+mj-lt"/>
              <a:buAutoNum type="arabicPeriod"/>
            </a:pPr>
            <a:r>
              <a:rPr lang="en-US" sz="1400" dirty="0"/>
              <a:t>More-localized clusters in the vicinity of our know "slum", Alexandra, Gauteng. This is the bright area bounded by about 28.08 and 28.1 𝘓 and -26.13 and 26.11 </a:t>
            </a:r>
            <a:r>
              <a:rPr lang="el-GR" sz="1400" dirty="0"/>
              <a:t>λ. </a:t>
            </a:r>
            <a:r>
              <a:rPr lang="en-US" sz="1400" i="1" dirty="0"/>
              <a:t>Our imagery features appear to discriminate slum from non-slum areas</a:t>
            </a:r>
            <a:r>
              <a:rPr lang="en-US" sz="1400" dirty="0"/>
              <a:t>.</a:t>
            </a:r>
          </a:p>
          <a:p>
            <a:pPr>
              <a:buFont typeface="+mj-lt"/>
              <a:buAutoNum type="arabicPeriod"/>
            </a:pPr>
            <a:r>
              <a:rPr lang="en-US" sz="1300" dirty="0"/>
              <a:t>non-slum contours appear to be concentrated between about 28.02 and 28.07 𝘓. This seems to be the heart of the Johannesburg populated area. It seems that the Population attribute is dominant in this region.</a:t>
            </a:r>
          </a:p>
        </p:txBody>
      </p:sp>
      <p:sp>
        <p:nvSpPr>
          <p:cNvPr id="5" name="TextBox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0F5B990-8BE7-664B-BE04-2228C0777F43}"/>
              </a:ext>
            </a:extLst>
          </p:cNvPr>
          <p:cNvSpPr txBox="1"/>
          <p:nvPr/>
        </p:nvSpPr>
        <p:spPr>
          <a:xfrm>
            <a:off x="3911345" y="1344795"/>
            <a:ext cx="8194393" cy="3885126"/>
          </a:xfrm>
          <a:prstGeom prst="rect">
            <a:avLst/>
          </a:prstGeom>
          <a:solidFill>
            <a:schemeClr val="tx2"/>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9C2660C-BFF9-E641-8CB8-31B4CA74F61A}"/>
              </a:ext>
            </a:extLst>
          </p:cNvPr>
          <p:cNvPicPr>
            <a:picLocks noChangeAspect="1"/>
          </p:cNvPicPr>
          <p:nvPr/>
        </p:nvPicPr>
        <p:blipFill>
          <a:blip r:embed="rId2"/>
          <a:stretch>
            <a:fillRect/>
          </a:stretch>
        </p:blipFill>
        <p:spPr>
          <a:xfrm>
            <a:off x="3911345" y="1360520"/>
            <a:ext cx="8194393" cy="386940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73105645"/>
      </p:ext>
    </p:extLst>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137BE0D-CC9C-9F4A-988F-128F202E3534}"/>
              </a:ext>
            </a:extLst>
          </p:cNvPr>
          <p:cNvSpPr>
            <a:spLocks noGrp="1"/>
          </p:cNvSpPr>
          <p:nvPr>
            <p:ph type="title"/>
          </p:nvPr>
        </p:nvSpPr>
        <p:spPr/>
        <p:txBody>
          <a:bodyPr/>
          <a:lstStyle/>
          <a:p>
            <a:r>
              <a:rPr lang="en-US" sz="3200" dirty="0"/>
              <a:t>Evaluation: Model Contours with Overhead Administrative District Boundaries</a:t>
            </a:r>
          </a:p>
        </p:txBody>
      </p:sp>
      <p:pic>
        <p:nvPicPr>
          <p:cNvPr id="4" name="Content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232314E-3E7B-4244-B9F2-99DFC250D278}"/>
              </a:ext>
            </a:extLst>
          </p:cNvPr>
          <p:cNvPicPr>
            <a:picLocks noGrp="1" noChangeAspect="1"/>
          </p:cNvPicPr>
          <p:nvPr>
            <p:ph idx="1"/>
          </p:nvPr>
        </p:nvPicPr>
        <p:blipFill>
          <a:blip r:embed="rId2"/>
          <a:stretch>
            <a:fillRect/>
          </a:stretch>
        </p:blipFill>
        <p:spPr>
          <a:xfrm>
            <a:off x="646111" y="1587307"/>
            <a:ext cx="10487881" cy="506997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45922549"/>
      </p:ext>
    </p:extLst>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CA55810-1704-3043-AF66-DC6D35472BC5}"/>
              </a:ext>
            </a:extLst>
          </p:cNvPr>
          <p:cNvSpPr>
            <a:spLocks noGrp="1"/>
          </p:cNvSpPr>
          <p:nvPr>
            <p:ph type="title"/>
          </p:nvPr>
        </p:nvSpPr>
        <p:spPr/>
        <p:txBody>
          <a:bodyPr/>
          <a:lstStyle/>
          <a:p>
            <a:r>
              <a:rPr lang="en-US" dirty="0"/>
              <a:t>Conclusions and Recommendations</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02F53B1-5B88-E843-B693-5DB3F5E8306F}"/>
              </a:ext>
            </a:extLst>
          </p:cNvPr>
          <p:cNvSpPr>
            <a:spLocks noGrp="1"/>
          </p:cNvSpPr>
          <p:nvPr>
            <p:ph idx="1"/>
          </p:nvPr>
        </p:nvSpPr>
        <p:spPr/>
        <p:txBody>
          <a:bodyPr/>
          <a:lstStyle/>
          <a:p>
            <a:r>
              <a:rPr lang="en-US" dirty="0"/>
              <a:t>The lack of real estate data makes it more difficult to identify slum areas but using satellite data to locate clusters of </a:t>
            </a:r>
            <a:r>
              <a:rPr lang="en-US" dirty="0" err="1"/>
              <a:t>upmapped</a:t>
            </a:r>
            <a:r>
              <a:rPr lang="en-US" dirty="0"/>
              <a:t> populations in conjunction with official census and open source data is promising.</a:t>
            </a:r>
          </a:p>
          <a:p>
            <a:r>
              <a:rPr lang="en-US" dirty="0"/>
              <a:t>Recommendations for Improvement:</a:t>
            </a:r>
          </a:p>
          <a:p>
            <a:pPr lvl="1"/>
            <a:r>
              <a:rPr lang="en-US" dirty="0"/>
              <a:t>”Professional grade” satellite imagery vs. Google Earth</a:t>
            </a:r>
          </a:p>
          <a:p>
            <a:pPr lvl="1"/>
            <a:r>
              <a:rPr lang="en-US" dirty="0"/>
              <a:t>Harnessing cell phone geolocation to improve identifications of slum areas not thoroughly represented in the census</a:t>
            </a:r>
            <a:r>
              <a:rPr lang="en-US" dirty="0" smtClean="0"/>
              <a:t>.</a:t>
            </a:r>
          </a:p>
          <a:p>
            <a:pPr lvl="1"/>
            <a:r>
              <a:rPr lang="en-US" dirty="0" smtClean="0"/>
              <a:t>More-sophisticated machine-learning algorithm.</a:t>
            </a:r>
            <a:r>
              <a:rPr lang="en-US" dirty="0" smtClean="0"/>
              <a:t/>
            </a:r>
            <a:br>
              <a:rPr lang="en-US" dirty="0" smtClean="0"/>
            </a:b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98606221"/>
      </p:ext>
    </p:extLst>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D504EC7-AF03-054D-AC41-9A17CD431574}"/>
              </a:ext>
            </a:extLst>
          </p:cNvPr>
          <p:cNvSpPr>
            <a:spLocks noGrp="1"/>
          </p:cNvSpPr>
          <p:nvPr>
            <p:ph type="title"/>
          </p:nvPr>
        </p:nvSpPr>
        <p:spPr/>
        <p:txBody>
          <a:bodyPr/>
          <a:lstStyle/>
          <a:p>
            <a:r>
              <a:rPr lang="en-US" dirty="0"/>
              <a:t>Overview of Johannesburg</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6B31834-1D21-F54F-B371-35789C307788}"/>
              </a:ext>
            </a:extLst>
          </p:cNvPr>
          <p:cNvSpPr>
            <a:spLocks noGrp="1"/>
          </p:cNvSpPr>
          <p:nvPr>
            <p:ph idx="1"/>
          </p:nvPr>
        </p:nvSpPr>
        <p:spPr/>
        <p:txBody>
          <a:bodyPr/>
          <a:lstStyle/>
          <a:p>
            <a:pPr fontAlgn="base"/>
            <a:r>
              <a:rPr lang="en-US" dirty="0"/>
              <a:t>Population of 4,434,827 people.</a:t>
            </a:r>
          </a:p>
          <a:p>
            <a:pPr fontAlgn="base"/>
            <a:r>
              <a:rPr lang="en-US" dirty="0"/>
              <a:t>Most populous city in South Africa</a:t>
            </a:r>
          </a:p>
          <a:p>
            <a:pPr fontAlgn="base"/>
            <a:r>
              <a:rPr lang="en-US" dirty="0"/>
              <a:t>40 different sub-localities within the metro area.</a:t>
            </a:r>
          </a:p>
          <a:p>
            <a:endParaRPr lang="en-US" dirty="0"/>
          </a:p>
        </p:txBody>
      </p:sp>
      <p:pic>
        <p:nvPicPr>
          <p:cNvPr id="1026" name="Pictur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1CAEA64-4CBB-7E4A-9EE0-24D9B6AE2A4E}"/>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473176" y="1661532"/>
            <a:ext cx="4337824" cy="4337824"/>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5" name="TextBox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E2D0E5B3-33E3-0F4D-B966-856F40A157F5}"/>
              </a:ext>
            </a:extLst>
          </p:cNvPr>
          <p:cNvSpPr txBox="1"/>
          <p:nvPr/>
        </p:nvSpPr>
        <p:spPr>
          <a:xfrm>
            <a:off x="646111" y="6264032"/>
            <a:ext cx="6345704" cy="830997"/>
          </a:xfrm>
          <a:prstGeom prst="rect">
            <a:avLst/>
          </a:prstGeom>
          <a:noFill/>
        </p:spPr>
        <p:txBody>
          <a:bodyPr wrap="square" rtlCol="0">
            <a:spAutoFit/>
          </a:bodyPr>
          <a:lstStyle/>
          <a:p>
            <a:r>
              <a:rPr lang="en-US" sz="1200" u="sng" dirty="0">
                <a:hlinkClick r:id="rId3">
                  <a:extLst>
                    <a:ext uri="{A12FA001-AC4F-418D-AE19-62706E023703}">
                      <ahyp:hlinkClr xmlns:ahyp="http://schemas.microsoft.com/office/drawing/2018/hyperlinkcolor" xmlns:p="http://schemas.openxmlformats.org/presentationml/2006/main" xmlns:r="http://schemas.openxmlformats.org/officeDocument/2006/relationships" xmlns:a="http://schemas.openxmlformats.org/drawingml/2006/main" xmlns="" val="tx"/>
                    </a:ext>
                  </a:extLst>
                </a:hlinkClick>
              </a:rPr>
              <a:t>http://www.statssa.gov.za/?page_id=993&amp;id=city-of-johannesburg-municipality</a:t>
            </a:r>
            <a:endParaRPr lang="en-US" sz="1200" dirty="0"/>
          </a:p>
          <a:p>
            <a:r>
              <a:rPr lang="en-US" dirty="0"/>
              <a:t/>
            </a:r>
            <a:br>
              <a:rPr lang="en-US" dirty="0"/>
            </a:b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67218910"/>
      </p:ext>
    </p:extLst>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EC511A5-07AA-9F4D-B9CD-899529569C30}"/>
              </a:ext>
            </a:extLst>
          </p:cNvPr>
          <p:cNvSpPr>
            <a:spLocks noGrp="1"/>
          </p:cNvSpPr>
          <p:nvPr>
            <p:ph type="title"/>
          </p:nvPr>
        </p:nvSpPr>
        <p:spPr>
          <a:xfrm>
            <a:off x="982922" y="482592"/>
            <a:ext cx="5092906" cy="1574808"/>
          </a:xfrm>
        </p:spPr>
        <p:txBody>
          <a:bodyPr/>
          <a:lstStyle/>
          <a:p>
            <a:r>
              <a:rPr lang="en-US" dirty="0"/>
              <a:t>What is a slum?</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FD3EBCC-B9C9-7646-98D4-C48C24B1F02D}"/>
              </a:ext>
            </a:extLst>
          </p:cNvPr>
          <p:cNvSpPr>
            <a:spLocks noGrp="1"/>
          </p:cNvSpPr>
          <p:nvPr>
            <p:ph type="body" sz="half" idx="2"/>
          </p:nvPr>
        </p:nvSpPr>
        <p:spPr>
          <a:xfrm>
            <a:off x="798115" y="2575931"/>
            <a:ext cx="5836860" cy="2224670"/>
          </a:xfrm>
        </p:spPr>
        <p:txBody>
          <a:bodyPr>
            <a:normAutofit/>
          </a:bodyPr>
          <a:lstStyle/>
          <a:p>
            <a:pPr fontAlgn="base"/>
            <a:r>
              <a:rPr lang="en-US" i="1" dirty="0"/>
              <a:t>Informal settlements</a:t>
            </a:r>
            <a:r>
              <a:rPr lang="en-US" dirty="0"/>
              <a:t> (</a:t>
            </a:r>
            <a:r>
              <a:rPr lang="en-US" i="1" dirty="0"/>
              <a:t>aka</a:t>
            </a:r>
            <a:r>
              <a:rPr lang="en-US" dirty="0"/>
              <a:t> "slums") can be defined as " highly populated urban residential area consisting mostly of closely packed, decrepit housing units in a situation of deteriorated or incomplete infrastructure, inhabited primarily by impoverished persons"</a:t>
            </a:r>
          </a:p>
          <a:p>
            <a:r>
              <a:rPr lang="en-US" dirty="0"/>
              <a:t>For the purposes of our project, </a:t>
            </a:r>
            <a:r>
              <a:rPr lang="en-US" i="1" dirty="0"/>
              <a:t>informal settlements</a:t>
            </a:r>
            <a:r>
              <a:rPr lang="en-US" dirty="0"/>
              <a:t> are urban residential concentrations that are not supported by public services. Beyond infrastructure services (plumbing, electricity), these also include legal status, such as property deeds.</a:t>
            </a:r>
          </a:p>
        </p:txBody>
      </p:sp>
      <p:pic>
        <p:nvPicPr>
          <p:cNvPr id="2050" name="Pictur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BD572DC-A11E-E642-8833-9AF3E5093545}"/>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735337" y="2191910"/>
            <a:ext cx="4910254" cy="2762018"/>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84805757"/>
      </p:ext>
    </p:extLst>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450A23B-9A9A-BD4D-AF0F-0DF502B429B4}"/>
              </a:ext>
            </a:extLst>
          </p:cNvPr>
          <p:cNvSpPr>
            <a:spLocks noGrp="1"/>
          </p:cNvSpPr>
          <p:nvPr>
            <p:ph type="title"/>
          </p:nvPr>
        </p:nvSpPr>
        <p:spPr/>
        <p:txBody>
          <a:bodyPr/>
          <a:lstStyle/>
          <a:p>
            <a:r>
              <a:rPr lang="en-US" dirty="0"/>
              <a:t>Problem Statement &amp; Data Sources</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FAD2934-6265-024F-9D82-C4CF07CE8E94}"/>
              </a:ext>
            </a:extLst>
          </p:cNvPr>
          <p:cNvSpPr>
            <a:spLocks noGrp="1"/>
          </p:cNvSpPr>
          <p:nvPr>
            <p:ph idx="1"/>
          </p:nvPr>
        </p:nvSpPr>
        <p:spPr/>
        <p:txBody>
          <a:bodyPr/>
          <a:lstStyle/>
          <a:p>
            <a:r>
              <a:rPr lang="en-US" dirty="0"/>
              <a:t>We are seeking to identify local pop. concentrations that are not reflected in official (census) or commercial (real estate) records. Applying a </a:t>
            </a:r>
            <a:r>
              <a:rPr lang="en-US" i="1" dirty="0"/>
              <a:t>data-science</a:t>
            </a:r>
            <a:r>
              <a:rPr lang="en-US" dirty="0"/>
              <a:t> approach, we can attempt to compare unofficial measurements of local population densities with official or commercial sources. Our "slums" will be localities in which high concentrations of residents are indicated that do not coincide with "official" sources.</a:t>
            </a:r>
          </a:p>
          <a:p>
            <a:r>
              <a:rPr lang="en-US" b="1" dirty="0"/>
              <a:t>Data Sources</a:t>
            </a:r>
            <a:endParaRPr lang="en-US" dirty="0"/>
          </a:p>
          <a:p>
            <a:pPr lvl="1"/>
            <a:r>
              <a:rPr lang="en-US" b="1" dirty="0"/>
              <a:t>South African Census: </a:t>
            </a:r>
            <a:r>
              <a:rPr lang="en-US" dirty="0"/>
              <a:t>conducted in 2011, provides an overview of </a:t>
            </a:r>
            <a:r>
              <a:rPr lang="en-US" i="1" dirty="0"/>
              <a:t>legally sanctioned</a:t>
            </a:r>
            <a:r>
              <a:rPr lang="en-US" dirty="0"/>
              <a:t> residences </a:t>
            </a:r>
          </a:p>
          <a:p>
            <a:pPr lvl="1"/>
            <a:r>
              <a:rPr lang="en-US" dirty="0"/>
              <a:t>Facebook population density data</a:t>
            </a:r>
          </a:p>
        </p:txBody>
      </p:sp>
      <p:sp>
        <p:nvSpPr>
          <p:cNvPr id="5" name="TextBox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A7FA417-3926-8B45-AC02-8C6FE2402592}"/>
              </a:ext>
            </a:extLst>
          </p:cNvPr>
          <p:cNvSpPr txBox="1"/>
          <p:nvPr/>
        </p:nvSpPr>
        <p:spPr>
          <a:xfrm>
            <a:off x="858644" y="6248399"/>
            <a:ext cx="7961971" cy="276999"/>
          </a:xfrm>
          <a:prstGeom prst="rect">
            <a:avLst/>
          </a:prstGeom>
          <a:noFill/>
        </p:spPr>
        <p:txBody>
          <a:bodyPr wrap="square" rtlCol="0">
            <a:spAutoFit/>
          </a:bodyPr>
          <a:lstStyle/>
          <a:p>
            <a:r>
              <a:rPr lang="en-US" sz="1200" dirty="0">
                <a:hlinkClick r:id="rId2">
                  <a:extLst>
                    <a:ext uri="{A12FA001-AC4F-418D-AE19-62706E023703}">
                      <ahyp:hlinkClr xmlns:ahyp="http://schemas.microsoft.com/office/drawing/2018/hyperlinkcolor" xmlns:p="http://schemas.openxmlformats.org/presentationml/2006/main" xmlns:r="http://schemas.openxmlformats.org/officeDocument/2006/relationships" xmlns:a="http://schemas.openxmlformats.org/drawingml/2006/main" xmlns="" val="tx"/>
                    </a:ext>
                  </a:extLst>
                </a:hlinkClick>
              </a:rPr>
              <a:t>https://dataforgood.fb.com/</a:t>
            </a:r>
            <a:endParaRPr lang="en-US" sz="12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78639061"/>
      </p:ext>
    </p:extLst>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3A08B5E-B156-0A4E-8284-408AF1E5138C}"/>
              </a:ext>
            </a:extLst>
          </p:cNvPr>
          <p:cNvSpPr>
            <a:spLocks noGrp="1"/>
          </p:cNvSpPr>
          <p:nvPr>
            <p:ph type="title"/>
          </p:nvPr>
        </p:nvSpPr>
        <p:spPr/>
        <p:txBody>
          <a:bodyPr/>
          <a:lstStyle/>
          <a:p>
            <a:r>
              <a:rPr lang="en-US"/>
              <a:t>2011 Census Acquired Data</a:t>
            </a:r>
            <a:endParaRPr lang="en-US" dirty="0"/>
          </a:p>
        </p:txBody>
      </p:sp>
      <p:pic>
        <p:nvPicPr>
          <p:cNvPr id="3" name="Pictur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D9F41F1-9431-4C53-B63E-9B1CFFA763E1}"/>
              </a:ext>
            </a:extLst>
          </p:cNvPr>
          <p:cNvPicPr>
            <a:picLocks noChangeAspect="1"/>
          </p:cNvPicPr>
          <p:nvPr/>
        </p:nvPicPr>
        <p:blipFill>
          <a:blip r:embed="rId2"/>
          <a:stretch>
            <a:fillRect/>
          </a:stretch>
        </p:blipFill>
        <p:spPr>
          <a:xfrm>
            <a:off x="930590" y="1318349"/>
            <a:ext cx="5886769" cy="5254361"/>
          </a:xfrm>
          <a:prstGeom prst="rect">
            <a:avLst/>
          </a:prstGeom>
          <a:ln>
            <a:solidFill>
              <a:schemeClr val="bg1"/>
            </a:solidFill>
          </a:ln>
        </p:spPr>
      </p:pic>
      <p:pic>
        <p:nvPicPr>
          <p:cNvPr id="4" name="Picture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530E609-311D-4903-A266-7B8F1C644DB5}"/>
              </a:ext>
            </a:extLst>
          </p:cNvPr>
          <p:cNvPicPr>
            <a:picLocks noChangeAspect="1"/>
          </p:cNvPicPr>
          <p:nvPr/>
        </p:nvPicPr>
        <p:blipFill>
          <a:blip r:embed="rId3"/>
          <a:stretch>
            <a:fillRect/>
          </a:stretch>
        </p:blipFill>
        <p:spPr>
          <a:xfrm>
            <a:off x="7555596" y="1400531"/>
            <a:ext cx="2917516" cy="5004751"/>
          </a:xfrm>
          <a:prstGeom prst="rect">
            <a:avLst/>
          </a:prstGeom>
          <a:ln>
            <a:solidFill>
              <a:schemeClr val="bg1"/>
            </a:solidFill>
          </a:ln>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75677206"/>
      </p:ext>
    </p:extLst>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C7478F6-A0FB-4EBC-A12D-649BA1421B86}"/>
              </a:ext>
            </a:extLst>
          </p:cNvPr>
          <p:cNvSpPr>
            <a:spLocks noGrp="1"/>
          </p:cNvSpPr>
          <p:nvPr>
            <p:ph type="title"/>
          </p:nvPr>
        </p:nvSpPr>
        <p:spPr/>
        <p:txBody>
          <a:bodyPr/>
          <a:lstStyle/>
          <a:p>
            <a:r>
              <a:rPr lang="en-US" dirty="0"/>
              <a:t>Attempts at Collecting Real Estate Data For Johannesburg</a:t>
            </a:r>
          </a:p>
        </p:txBody>
      </p:sp>
      <p:pic>
        <p:nvPicPr>
          <p:cNvPr id="6" name="Picture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D6FC756-29CB-418C-B056-58F4DDB1263F}"/>
              </a:ext>
            </a:extLst>
          </p:cNvPr>
          <p:cNvPicPr>
            <a:picLocks noChangeAspect="1"/>
          </p:cNvPicPr>
          <p:nvPr/>
        </p:nvPicPr>
        <p:blipFill>
          <a:blip r:embed="rId2"/>
          <a:stretch>
            <a:fillRect/>
          </a:stretch>
        </p:blipFill>
        <p:spPr>
          <a:xfrm>
            <a:off x="814787" y="2164448"/>
            <a:ext cx="7621064" cy="3829584"/>
          </a:xfrm>
          <a:prstGeom prst="rect">
            <a:avLst/>
          </a:prstGeom>
          <a:ln>
            <a:solidFill>
              <a:schemeClr val="bg1"/>
            </a:solidFill>
          </a:ln>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66514613"/>
      </p:ext>
    </p:extLst>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26D4B56-9527-F945-8DBF-95B5EAD02DC1}"/>
              </a:ext>
            </a:extLst>
          </p:cNvPr>
          <p:cNvSpPr>
            <a:spLocks noGrp="1"/>
          </p:cNvSpPr>
          <p:nvPr>
            <p:ph type="title"/>
          </p:nvPr>
        </p:nvSpPr>
        <p:spPr/>
        <p:txBody>
          <a:bodyPr/>
          <a:lstStyle/>
          <a:p>
            <a:r>
              <a:rPr lang="en-US" dirty="0"/>
              <a:t>Why use open-source data?</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08BE664-D2D9-1844-B1B8-8E8F724A7A1E}"/>
              </a:ext>
            </a:extLst>
          </p:cNvPr>
          <p:cNvSpPr>
            <a:spLocks noGrp="1"/>
          </p:cNvSpPr>
          <p:nvPr>
            <p:ph idx="1"/>
          </p:nvPr>
        </p:nvSpPr>
        <p:spPr/>
        <p:txBody>
          <a:bodyPr/>
          <a:lstStyle/>
          <a:p>
            <a:r>
              <a:rPr lang="en-US" dirty="0"/>
              <a:t>Censuses occur infrequently and often using inconsistent methodology</a:t>
            </a:r>
          </a:p>
          <a:p>
            <a:r>
              <a:rPr lang="en-US" dirty="0"/>
              <a:t>Records data at a low resolution with discrete distributions so we assume constant distribution throughout the census-designated administrative zones.</a:t>
            </a:r>
          </a:p>
          <a:p>
            <a:r>
              <a:rPr lang="en-US" dirty="0"/>
              <a:t>By definition slums are underserved by government resources and making it harder to accurately gauge the population</a:t>
            </a:r>
          </a:p>
          <a:p>
            <a:pPr lvl="1"/>
            <a:r>
              <a:rPr lang="en-US" dirty="0"/>
              <a:t>Also important for slum identification: censuses not account for rapidly shifting populations (economic migrants, refugees etc.)</a:t>
            </a:r>
          </a:p>
          <a:p>
            <a:pPr lvl="1"/>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53417671"/>
      </p:ext>
    </p:extLst>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06B52F9-75D7-7342-B2E8-250DEFBC9895}"/>
              </a:ext>
            </a:extLst>
          </p:cNvPr>
          <p:cNvSpPr>
            <a:spLocks noGrp="1"/>
          </p:cNvSpPr>
          <p:nvPr>
            <p:ph type="title"/>
          </p:nvPr>
        </p:nvSpPr>
        <p:spPr/>
        <p:txBody>
          <a:bodyPr/>
          <a:lstStyle/>
          <a:p>
            <a:r>
              <a:rPr lang="en-US" dirty="0"/>
              <a:t>Facebook’s </a:t>
            </a:r>
            <a:r>
              <a:rPr lang="en-US" dirty="0" err="1"/>
              <a:t>DataForGood</a:t>
            </a:r>
            <a:r>
              <a:rPr lang="en-US" dirty="0"/>
              <a:t> in South Africa</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A4A64F5-D1EB-F14E-A3F2-7592D69A2350}"/>
              </a:ext>
            </a:extLst>
          </p:cNvPr>
          <p:cNvSpPr>
            <a:spLocks noGrp="1"/>
          </p:cNvSpPr>
          <p:nvPr>
            <p:ph idx="1"/>
          </p:nvPr>
        </p:nvSpPr>
        <p:spPr/>
        <p:txBody>
          <a:bodyPr/>
          <a:lstStyle/>
          <a:p>
            <a:r>
              <a:rPr lang="en-US" dirty="0"/>
              <a:t>Partnership with the Center for International Earth Science Information Network (CIESIN) at Columbia University</a:t>
            </a:r>
          </a:p>
          <a:p>
            <a:r>
              <a:rPr lang="en-US" dirty="0"/>
              <a:t>Uses neural networks to train pattern recognition algorithms on overheard satellite imagery and then combined with with datasets from the census, USAID, and the World Bank</a:t>
            </a:r>
          </a:p>
          <a:p>
            <a:r>
              <a:rPr lang="en-US" dirty="0"/>
              <a:t>Advantages over the census:</a:t>
            </a:r>
          </a:p>
          <a:p>
            <a:pPr lvl="1"/>
            <a:r>
              <a:rPr lang="en-US" dirty="0"/>
              <a:t>Updated annually</a:t>
            </a:r>
          </a:p>
          <a:p>
            <a:pPr lvl="1"/>
            <a:r>
              <a:rPr lang="en-US" dirty="0"/>
              <a:t>Claims to report population distribution at a 30 meter resolution  </a:t>
            </a:r>
          </a:p>
          <a:p>
            <a:pPr lvl="1"/>
            <a:endParaRPr lang="en-US" dirty="0"/>
          </a:p>
        </p:txBody>
      </p:sp>
      <p:sp>
        <p:nvSpPr>
          <p:cNvPr id="4" name="TextBox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E8683972-A37D-794A-86BD-0FD86F394BF5}"/>
              </a:ext>
            </a:extLst>
          </p:cNvPr>
          <p:cNvSpPr txBox="1"/>
          <p:nvPr/>
        </p:nvSpPr>
        <p:spPr>
          <a:xfrm>
            <a:off x="724829" y="6021659"/>
            <a:ext cx="9325024" cy="246221"/>
          </a:xfrm>
          <a:prstGeom prst="rect">
            <a:avLst/>
          </a:prstGeom>
          <a:noFill/>
        </p:spPr>
        <p:txBody>
          <a:bodyPr wrap="square" rtlCol="0">
            <a:spAutoFit/>
          </a:bodyPr>
          <a:lstStyle/>
          <a:p>
            <a:r>
              <a:rPr lang="en-US" sz="1000" dirty="0">
                <a:hlinkClick r:id="rId2">
                  <a:extLst>
                    <a:ext uri="{A12FA001-AC4F-418D-AE19-62706E023703}">
                      <ahyp:hlinkClr xmlns:ahyp="http://schemas.microsoft.com/office/drawing/2018/hyperlinkcolor" xmlns:p="http://schemas.openxmlformats.org/presentationml/2006/main" xmlns:r="http://schemas.openxmlformats.org/officeDocument/2006/relationships" xmlns:a="http://schemas.openxmlformats.org/drawingml/2006/main" xmlns="" val="tx"/>
                    </a:ext>
                  </a:extLst>
                </a:hlinkClick>
              </a:rPr>
              <a:t>https://dataforgood.fb.com/docs/methodology-high-resolution-population-density-maps-demographic-estimates/</a:t>
            </a:r>
            <a:endParaRPr lang="en-US" sz="10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54004862"/>
      </p:ext>
    </p:extLst>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BC098CD-1CAC-8241-B16C-D701EA354FA7}"/>
              </a:ext>
            </a:extLst>
          </p:cNvPr>
          <p:cNvSpPr>
            <a:spLocks noGrp="1"/>
          </p:cNvSpPr>
          <p:nvPr>
            <p:ph type="title"/>
          </p:nvPr>
        </p:nvSpPr>
        <p:spPr/>
        <p:txBody>
          <a:bodyPr/>
          <a:lstStyle/>
          <a:p>
            <a:r>
              <a:rPr lang="en-US" dirty="0"/>
              <a:t>Technical Approach</a:t>
            </a:r>
          </a:p>
        </p:txBody>
      </p:sp>
      <p:sp>
        <p:nvSpPr>
          <p:cNvPr id="6" name="TextBox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56AC992-26A6-6841-971C-E30997F314E1}"/>
              </a:ext>
            </a:extLst>
          </p:cNvPr>
          <p:cNvSpPr txBox="1"/>
          <p:nvPr/>
        </p:nvSpPr>
        <p:spPr>
          <a:xfrm>
            <a:off x="3958682" y="1439252"/>
            <a:ext cx="7928019" cy="4660466"/>
          </a:xfrm>
          <a:prstGeom prst="rect">
            <a:avLst/>
          </a:prstGeom>
          <a:solidFill>
            <a:schemeClr val="tx2"/>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6568815-3B54-934B-B505-6D456DD32324}"/>
              </a:ext>
            </a:extLst>
          </p:cNvPr>
          <p:cNvPicPr>
            <a:picLocks noChangeAspect="1"/>
          </p:cNvPicPr>
          <p:nvPr/>
        </p:nvPicPr>
        <p:blipFill>
          <a:blip r:embed="rId2"/>
          <a:stretch>
            <a:fillRect/>
          </a:stretch>
        </p:blipFill>
        <p:spPr>
          <a:xfrm>
            <a:off x="4081347" y="1573205"/>
            <a:ext cx="7711435" cy="4805152"/>
          </a:xfrm>
          <a:prstGeom prst="rect">
            <a:avLst/>
          </a:prstGeom>
        </p:spPr>
      </p:pic>
      <p:sp>
        <p:nvSpPr>
          <p:cNvPr id="7" name="TextBox 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8809482-E804-4B49-88E3-87CA4DA262D6}"/>
              </a:ext>
            </a:extLst>
          </p:cNvPr>
          <p:cNvSpPr txBox="1"/>
          <p:nvPr/>
        </p:nvSpPr>
        <p:spPr>
          <a:xfrm>
            <a:off x="289932" y="1562798"/>
            <a:ext cx="3574831" cy="2585323"/>
          </a:xfrm>
          <a:prstGeom prst="rect">
            <a:avLst/>
          </a:prstGeom>
          <a:noFill/>
        </p:spPr>
        <p:txBody>
          <a:bodyPr wrap="square" rtlCol="0">
            <a:spAutoFit/>
          </a:bodyPr>
          <a:lstStyle/>
          <a:p>
            <a:r>
              <a:rPr lang="en-US" b="1" dirty="0"/>
              <a:t>Information Sources:</a:t>
            </a:r>
          </a:p>
          <a:p>
            <a:endParaRPr lang="en-US" dirty="0"/>
          </a:p>
          <a:p>
            <a:r>
              <a:rPr lang="en-US" dirty="0"/>
              <a:t>⓵ An underlying </a:t>
            </a:r>
            <a:r>
              <a:rPr lang="en-US" dirty="0" err="1"/>
              <a:t>geopsatial</a:t>
            </a:r>
            <a:r>
              <a:rPr lang="en-US" dirty="0"/>
              <a:t> reference frame;</a:t>
            </a:r>
          </a:p>
          <a:p>
            <a:r>
              <a:rPr lang="en-US" dirty="0"/>
              <a:t>⓶ "Official" population-distribution information; and</a:t>
            </a:r>
          </a:p>
          <a:p>
            <a:r>
              <a:rPr lang="en-US" dirty="0"/>
              <a:t>⓷ "Alternative" population-distribution information.</a:t>
            </a:r>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24839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a="http://schemas.openxmlformats.org/drawingml/2006/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a="http://schemas.openxmlformats.org/drawingml/2006/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1185</TotalTime>
  <Words>1128</Words>
  <Application>Microsoft Macintosh PowerPoint</Application>
  <PresentationFormat>Custom</PresentationFormat>
  <Paragraphs>68</Paragraphs>
  <Slides>17</Slides>
  <Notes>0</Notes>
  <HiddenSlides>0</HiddenSlides>
  <MMClips>0</MMClips>
  <ScaleCrop>false</ScaleCrop>
  <HeadingPairs>
    <vt:vector size="4" baseType="variant">
      <vt:variant>
        <vt:lpstr>Design Template</vt:lpstr>
      </vt:variant>
      <vt:variant>
        <vt:i4>1</vt:i4>
      </vt:variant>
      <vt:variant>
        <vt:lpstr>Slide Titles</vt:lpstr>
      </vt:variant>
      <vt:variant>
        <vt:i4>17</vt:i4>
      </vt:variant>
    </vt:vector>
  </HeadingPairs>
  <TitlesOfParts>
    <vt:vector size="18" baseType="lpstr">
      <vt:lpstr>Ion</vt:lpstr>
      <vt:lpstr>Identifying Slum Areas in Johannesburg, South Africa  </vt:lpstr>
      <vt:lpstr>Overview of Johannesburg</vt:lpstr>
      <vt:lpstr>What is a slum?</vt:lpstr>
      <vt:lpstr>Problem Statement &amp; Data Sources</vt:lpstr>
      <vt:lpstr>2011 Census Acquired Data</vt:lpstr>
      <vt:lpstr>Attempts at Collecting Real Estate Data For Johannesburg</vt:lpstr>
      <vt:lpstr>Why use open-source data?</vt:lpstr>
      <vt:lpstr>Facebook’s DataForGood in South Africa</vt:lpstr>
      <vt:lpstr>Technical Approach</vt:lpstr>
      <vt:lpstr>Slide 10</vt:lpstr>
      <vt:lpstr>Slide 11</vt:lpstr>
      <vt:lpstr>Modeling the Data</vt:lpstr>
      <vt:lpstr>Modeling the Data: Imagery Feature Extraction</vt:lpstr>
      <vt:lpstr>K-Means Clustering</vt:lpstr>
      <vt:lpstr>Kernal Density Estimate </vt:lpstr>
      <vt:lpstr>Evaluation: Model Contours with Overhead Administrative District Boundaries</vt:lpstr>
      <vt:lpstr>Conclusions and Recommendations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Slum Areas in Johannesburg, South Africa  </dc:title>
  <dc:creator>Dylan Blough</dc:creator>
  <cp:lastModifiedBy>Neil Hamlett</cp:lastModifiedBy>
  <cp:revision>21</cp:revision>
  <cp:lastPrinted>2020-02-21T13:51:36Z</cp:lastPrinted>
  <dcterms:created xsi:type="dcterms:W3CDTF">2020-02-21T13:47:49Z</dcterms:created>
  <dcterms:modified xsi:type="dcterms:W3CDTF">2020-02-21T13:57:39Z</dcterms:modified>
</cp:coreProperties>
</file>